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08245-29E4-EF2D-C0BB-9F246A0601DA}" v="4" dt="2021-02-17T20:00:25.200"/>
    <p1510:client id="{35E71028-1DA1-4203-BFE8-DCD766259034}" v="2" dt="2021-02-17T20:21:08.305"/>
    <p1510:client id="{E73C6058-91CA-8966-19F7-24CD687D3224}" v="5111" dt="2021-02-17T21:39:29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4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08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9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F70695-C80A-4AF2-92D7-41CA40384E0D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48E5-EAD6-4319-8578-280A9FC1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8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D67C-579F-4B44-A00F-D25439B4A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1740s:</a:t>
            </a:r>
            <a:br>
              <a:rPr lang="en-US"/>
            </a:br>
            <a:r>
              <a:rPr lang="en-US"/>
              <a:t>The Great Awakening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DC64F-30FE-4DD5-A2F3-50AA6E424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Presentation by Clay Ward and Ethan Richards</a:t>
            </a:r>
          </a:p>
        </p:txBody>
      </p:sp>
    </p:spTree>
    <p:extLst>
      <p:ext uri="{BB962C8B-B14F-4D97-AF65-F5344CB8AC3E}">
        <p14:creationId xmlns:p14="http://schemas.microsoft.com/office/powerpoint/2010/main" val="372105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CA689-F63C-420C-AB46-9695B557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/>
              <a:t>Church Background</a:t>
            </a: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E93D13F2-422A-4E05-B379-DD1E00B36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4764" r="-2" b="-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A0A79-96E3-4B0B-A006-A53BF1BB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/>
              <a:t>Ecclesiastical Landscape</a:t>
            </a:r>
          </a:p>
          <a:p>
            <a:pPr lvl="1">
              <a:buFont typeface="Wingdings 3" charset="2"/>
              <a:buChar char=""/>
            </a:pPr>
            <a:r>
              <a:rPr lang="en-US"/>
              <a:t>Formal worship</a:t>
            </a:r>
          </a:p>
          <a:p>
            <a:pPr lvl="1">
              <a:buFont typeface="Wingdings 3" charset="2"/>
              <a:buChar char=""/>
            </a:pPr>
            <a:r>
              <a:rPr lang="en-US"/>
              <a:t>Church government</a:t>
            </a:r>
          </a:p>
          <a:p>
            <a:pPr>
              <a:buFont typeface="Wingdings 3" charset="2"/>
              <a:buChar char=""/>
            </a:pPr>
            <a:r>
              <a:rPr lang="en-US"/>
              <a:t>Theological Landscape</a:t>
            </a:r>
          </a:p>
          <a:p>
            <a:pPr lvl="1">
              <a:buFont typeface="Wingdings 3" charset="2"/>
              <a:buChar char=""/>
            </a:pPr>
            <a:r>
              <a:rPr lang="en-US"/>
              <a:t>Key, Pre-Awakening theologians: Stoddard, Edwards, Tennent, Chauncy</a:t>
            </a:r>
          </a:p>
          <a:p>
            <a:pPr lvl="1">
              <a:buFont typeface="Wingdings 3" charset="2"/>
              <a:buChar char=""/>
            </a:pPr>
            <a:r>
              <a:rPr lang="en-US"/>
              <a:t>Issues of the day</a:t>
            </a:r>
          </a:p>
          <a:p>
            <a:pPr lvl="2">
              <a:buFont typeface="Wingdings 3" charset="2"/>
              <a:buChar char=""/>
            </a:pPr>
            <a:r>
              <a:rPr lang="en-US"/>
              <a:t>True church membership</a:t>
            </a:r>
          </a:p>
          <a:p>
            <a:pPr lvl="2">
              <a:buFont typeface="Wingdings 3" charset="2"/>
              <a:buChar char=""/>
            </a:pPr>
            <a:r>
              <a:rPr lang="en-US"/>
              <a:t>The Half-way Covenant</a:t>
            </a:r>
          </a:p>
          <a:p>
            <a:pPr lvl="2">
              <a:buChar char=""/>
            </a:pPr>
            <a:r>
              <a:rPr lang="en-US"/>
              <a:t>Trans-Atlantic synods</a:t>
            </a:r>
          </a:p>
          <a:p>
            <a:pPr lvl="2">
              <a:buFont typeface="Wingdings 3" charset="2"/>
              <a:buChar char=""/>
            </a:pPr>
            <a:endParaRPr lang="en-US"/>
          </a:p>
          <a:p>
            <a:pPr>
              <a:buFont typeface="Wingdings 3" charset="2"/>
              <a:buChar char="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EF7F1-8F09-4597-AF3D-C47E1146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The "Enlightenment"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EE1D-0A33-4569-8AB0-22AE1D70B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600"/>
              <a:t>Relationships</a:t>
            </a:r>
          </a:p>
          <a:p>
            <a:pPr lvl="1">
              <a:buFont typeface="Wingdings 3" charset="2"/>
              <a:buChar char=""/>
            </a:pPr>
            <a:r>
              <a:rPr lang="en-US" sz="1400"/>
              <a:t>Faith and Reason</a:t>
            </a:r>
          </a:p>
          <a:p>
            <a:pPr lvl="1">
              <a:buFont typeface="Wingdings 3" charset="2"/>
              <a:buChar char=""/>
            </a:pPr>
            <a:r>
              <a:rPr lang="en-US" sz="1400"/>
              <a:t>Church and State</a:t>
            </a:r>
          </a:p>
          <a:p>
            <a:pPr lvl="1">
              <a:buFont typeface="Wingdings 3" charset="2"/>
              <a:buChar char=""/>
            </a:pPr>
            <a:r>
              <a:rPr lang="en-US" sz="1400"/>
              <a:t>Individual and Community</a:t>
            </a:r>
          </a:p>
          <a:p>
            <a:pPr>
              <a:buFont typeface="Wingdings 3" charset="2"/>
              <a:buChar char=""/>
            </a:pPr>
            <a:r>
              <a:rPr lang="en-US" sz="1600"/>
              <a:t>Key figures</a:t>
            </a:r>
          </a:p>
          <a:p>
            <a:pPr lvl="1">
              <a:buFont typeface="Wingdings 3" charset="2"/>
              <a:buChar char=""/>
            </a:pPr>
            <a:r>
              <a:rPr lang="en-US" sz="1400"/>
              <a:t>Isaac Newton</a:t>
            </a:r>
          </a:p>
          <a:p>
            <a:pPr lvl="1">
              <a:buFont typeface="Wingdings 3" charset="2"/>
              <a:buChar char=""/>
            </a:pPr>
            <a:r>
              <a:rPr lang="en-US" sz="1400"/>
              <a:t>Benjamin Franklin</a:t>
            </a:r>
          </a:p>
          <a:p>
            <a:pPr lvl="1">
              <a:buFont typeface="Wingdings 3" charset="2"/>
              <a:buChar char=""/>
            </a:pPr>
            <a:r>
              <a:rPr lang="en-US" sz="1400"/>
              <a:t>Jonathan Edwards</a:t>
            </a:r>
          </a:p>
          <a:p>
            <a:pPr lvl="1">
              <a:buFont typeface="Wingdings 3" charset="2"/>
              <a:buChar char=""/>
            </a:pP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D519AED-AE7D-4A53-A88F-36B2ED145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2559" b="-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44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old, painting&#10;&#10;Description automatically generated">
            <a:extLst>
              <a:ext uri="{FF2B5EF4-FFF2-40B4-BE49-F238E27FC236}">
                <a16:creationId xmlns:a16="http://schemas.microsoft.com/office/drawing/2014/main" id="{07EAA526-B948-41D6-9D23-4FEECAA18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alphaModFix amt="40000"/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545D9-538F-4E2B-9341-38ECF2FF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>
                <a:solidFill>
                  <a:schemeClr val="tx1"/>
                </a:solidFill>
              </a:rPr>
              <a:t>The Great Awakening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55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B452-4124-417D-91FE-7BF90CF6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Message: New 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898F-BF97-4E46-BED9-A26A33ADB0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Salvation as an </a:t>
            </a:r>
            <a:r>
              <a:rPr lang="en-US" i="1"/>
              <a:t>experience</a:t>
            </a:r>
            <a:r>
              <a:rPr lang="en-US"/>
              <a:t> &gt; as an intellectual </a:t>
            </a:r>
            <a:r>
              <a:rPr lang="en-US" i="1"/>
              <a:t>acknowledgement</a:t>
            </a:r>
          </a:p>
          <a:p>
            <a:r>
              <a:rPr lang="en-US"/>
              <a:t>The inadequacy of only formal religion</a:t>
            </a:r>
          </a:p>
          <a:p>
            <a:r>
              <a:rPr lang="en-US"/>
              <a:t>Question:</a:t>
            </a:r>
          </a:p>
          <a:p>
            <a:pPr lvl="1"/>
            <a:r>
              <a:rPr lang="en-US"/>
              <a:t>Is this message Puritanism returned, or an innovation?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55206-F0D6-430D-9EC2-82DB28208C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Notable Works of the Time</a:t>
            </a:r>
          </a:p>
          <a:p>
            <a:r>
              <a:rPr lang="en-US"/>
              <a:t>The Danger of an Unconverted Ministry (1740)</a:t>
            </a:r>
          </a:p>
          <a:p>
            <a:r>
              <a:rPr lang="en-US"/>
              <a:t>The Distinguishing Marks of the Works of the Spirit of God (1741)</a:t>
            </a:r>
          </a:p>
          <a:p>
            <a:r>
              <a:rPr lang="en-US"/>
              <a:t>Some Thoughts Concerning the Present Revival of Religion (1742)</a:t>
            </a:r>
          </a:p>
          <a:p>
            <a:r>
              <a:rPr lang="en-US"/>
              <a:t>Enthusiasm, Described and Caution'd Against (1742)</a:t>
            </a:r>
          </a:p>
          <a:p>
            <a:r>
              <a:rPr lang="en-US"/>
              <a:t>Sinners in the Hands of an Angry God (1741)</a:t>
            </a:r>
          </a:p>
          <a:p>
            <a:r>
              <a:rPr lang="en-US"/>
              <a:t>The Religious Affections (1746)</a:t>
            </a:r>
          </a:p>
        </p:txBody>
      </p:sp>
    </p:spTree>
    <p:extLst>
      <p:ext uri="{BB962C8B-B14F-4D97-AF65-F5344CB8AC3E}">
        <p14:creationId xmlns:p14="http://schemas.microsoft.com/office/powerpoint/2010/main" val="217915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CA1D-CADA-45D1-9762-7E456129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the Great Awakening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BC77-E648-45E4-84CB-E45E53816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7F88B-8521-47CC-AAF7-EBE414FA276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en-US" sz="1600"/>
              <a:t>Notable Proponents</a:t>
            </a:r>
          </a:p>
          <a:p>
            <a:pPr marL="742950" lvl="1">
              <a:buFont typeface="Wingdings" charset="2"/>
              <a:buChar char="Ø"/>
            </a:pPr>
            <a:r>
              <a:rPr lang="en-US" sz="1400"/>
              <a:t>John Wesley (England)</a:t>
            </a:r>
          </a:p>
          <a:p>
            <a:pPr marL="742950" lvl="1">
              <a:buFont typeface="Wingdings" charset="2"/>
              <a:buChar char="Ø"/>
            </a:pPr>
            <a:r>
              <a:rPr lang="en-US" sz="1400"/>
              <a:t>George Whitefield</a:t>
            </a:r>
          </a:p>
          <a:p>
            <a:pPr marL="742950" lvl="1">
              <a:buFont typeface="Wingdings" charset="2"/>
              <a:buChar char="Ø"/>
            </a:pPr>
            <a:r>
              <a:rPr lang="en-US" sz="1400"/>
              <a:t>Jonathan Edwards</a:t>
            </a:r>
          </a:p>
          <a:p>
            <a:pPr marL="742950" lvl="1">
              <a:buFont typeface="Wingdings" charset="2"/>
              <a:buChar char="Ø"/>
            </a:pPr>
            <a:r>
              <a:rPr lang="en-US" sz="1400"/>
              <a:t>Gilbert Tennent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/>
              <a:t>Other Voices</a:t>
            </a:r>
          </a:p>
          <a:p>
            <a:pPr marL="742950" lvl="1">
              <a:buFont typeface="Wingdings" charset="2"/>
              <a:buChar char="Ø"/>
            </a:pPr>
            <a:r>
              <a:rPr lang="en-US" sz="1400"/>
              <a:t>Benjamin Franklin</a:t>
            </a:r>
          </a:p>
          <a:p>
            <a:pPr marL="742950" lvl="1">
              <a:buFont typeface="Wingdings" charset="2"/>
              <a:buChar char="Ø"/>
            </a:pPr>
            <a:r>
              <a:rPr lang="en-US" sz="1400"/>
              <a:t>Charles Chauncy</a:t>
            </a:r>
          </a:p>
          <a:p>
            <a:pPr marL="742950"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D8F09-3A97-462D-878A-79E53ABE3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The 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E238BE-C26F-419F-9EE1-A0B12D272D3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en-US" sz="1600"/>
              <a:t>Informal/Itinerant Preaching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/>
              <a:t>Sentimental appeal (Ruth's Resolutions)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/>
              <a:t>Explicit appeals to the will</a:t>
            </a:r>
          </a:p>
          <a:p>
            <a:pPr marL="285750" indent="-285750">
              <a:buFont typeface="Wingdings" charset="2"/>
              <a:buChar char="Ø"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1A27B7-C6D3-4E59-AC0B-D2534FA31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The Motives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E782C-BDC2-4723-AC5A-24624C98556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en-US" sz="1600"/>
              <a:t>Response to Formalism and Enlightenment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/>
              <a:t>The need for Experience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/>
              <a:t>Bringing the Gospel to the people</a:t>
            </a:r>
          </a:p>
        </p:txBody>
      </p:sp>
    </p:spTree>
    <p:extLst>
      <p:ext uri="{BB962C8B-B14F-4D97-AF65-F5344CB8AC3E}">
        <p14:creationId xmlns:p14="http://schemas.microsoft.com/office/powerpoint/2010/main" val="324189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F1D35-DB9B-4CED-959B-C50601F7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100"/>
              <a:t>Consequences of the Awakening</a:t>
            </a:r>
            <a:endParaRPr lang="en-US"/>
          </a:p>
        </p:txBody>
      </p:sp>
      <p:pic>
        <p:nvPicPr>
          <p:cNvPr id="4" name="Picture 4" descr="A picture containing sky, outdoor, tree, building&#10;&#10;Description automatically generated">
            <a:extLst>
              <a:ext uri="{FF2B5EF4-FFF2-40B4-BE49-F238E27FC236}">
                <a16:creationId xmlns:a16="http://schemas.microsoft.com/office/drawing/2014/main" id="{072F8D98-0FE6-4DB9-8035-7B1ED709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3449" r="-2" b="-2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5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8FE8-215E-4E7A-9361-C546F2E0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 and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5E91-CB7A-4A95-9932-B6FE2373E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Ecclesiastical Disruption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91BEE-421F-44E0-A297-E53B08E97A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Old Lights vs. New Lights</a:t>
            </a:r>
          </a:p>
          <a:p>
            <a:r>
              <a:rPr lang="en-US"/>
              <a:t>Denominational division—or purification?</a:t>
            </a:r>
          </a:p>
          <a:p>
            <a:r>
              <a:rPr lang="en-US"/>
              <a:t>Arminian accusations</a:t>
            </a:r>
          </a:p>
          <a:p>
            <a:r>
              <a:rPr lang="en-US"/>
              <a:t>Modern evangelicalism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B0FA8-EB61-4FAC-9422-9C804FC43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Cultural Unification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DFF14-E1F4-47C2-AD30-0BF5744435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Increased religious affiliation</a:t>
            </a:r>
          </a:p>
          <a:p>
            <a:r>
              <a:rPr lang="en-US"/>
              <a:t>An American identity</a:t>
            </a:r>
          </a:p>
          <a:p>
            <a:r>
              <a:rPr lang="en-US"/>
              <a:t>Heightened Individualism</a:t>
            </a:r>
          </a:p>
          <a:p>
            <a:r>
              <a:rPr lang="en-US"/>
              <a:t>A generation away from revolution</a:t>
            </a:r>
          </a:p>
        </p:txBody>
      </p:sp>
    </p:spTree>
    <p:extLst>
      <p:ext uri="{BB962C8B-B14F-4D97-AF65-F5344CB8AC3E}">
        <p14:creationId xmlns:p14="http://schemas.microsoft.com/office/powerpoint/2010/main" val="378927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3815B-1704-4BAC-A61C-9EBE59D4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Other Happenings</a:t>
            </a:r>
          </a:p>
        </p:txBody>
      </p:sp>
      <p:pic>
        <p:nvPicPr>
          <p:cNvPr id="5" name="Picture 5" descr="A picture containing sky, outdoor, harbor, orange&#10;&#10;Description automatically generated">
            <a:extLst>
              <a:ext uri="{FF2B5EF4-FFF2-40B4-BE49-F238E27FC236}">
                <a16:creationId xmlns:a16="http://schemas.microsoft.com/office/drawing/2014/main" id="{25CA9362-494B-45AC-AF97-B590D80C8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0487" r="15928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2A449-4E80-4B2A-BF7F-E2C38345E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600"/>
              <a:t>Handel's Messiah (1741)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Jacobite Rebellion in Scotland (1745)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Pennsylvania Ministerium (1748)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English control of Ohio territory (1749)</a:t>
            </a:r>
          </a:p>
        </p:txBody>
      </p:sp>
    </p:spTree>
    <p:extLst>
      <p:ext uri="{BB962C8B-B14F-4D97-AF65-F5344CB8AC3E}">
        <p14:creationId xmlns:p14="http://schemas.microsoft.com/office/powerpoint/2010/main" val="1162864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297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The 1740s: The Great Awakening</vt:lpstr>
      <vt:lpstr>Church Background</vt:lpstr>
      <vt:lpstr>The "Enlightenment"</vt:lpstr>
      <vt:lpstr>The Great Awakening</vt:lpstr>
      <vt:lpstr>The Message: New Birth</vt:lpstr>
      <vt:lpstr>Features of the Great Awakening</vt:lpstr>
      <vt:lpstr>Consequences of the Awakening</vt:lpstr>
      <vt:lpstr>Church and Culture</vt:lpstr>
      <vt:lpstr>Other Happenings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1740s: The Great Awakening</dc:title>
  <dc:creator>ethan richards</dc:creator>
  <cp:lastModifiedBy>Don Westblade</cp:lastModifiedBy>
  <cp:revision>2</cp:revision>
  <dcterms:created xsi:type="dcterms:W3CDTF">2021-02-07T20:22:20Z</dcterms:created>
  <dcterms:modified xsi:type="dcterms:W3CDTF">2021-02-19T15:48:42Z</dcterms:modified>
</cp:coreProperties>
</file>